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pPr/>
              <a:t>1-12-2015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14 Bijzondere inkoop en verkoopboekingen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980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14.9 Aanschaf </a:t>
            </a:r>
            <a:r>
              <a:rPr lang="nl-NL" dirty="0" err="1" smtClean="0"/>
              <a:t>LAptop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739036" y="2077275"/>
            <a:ext cx="98955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	</a:t>
            </a:r>
            <a:r>
              <a:rPr lang="nl-NL" sz="2800" dirty="0" smtClean="0"/>
              <a:t>020 </a:t>
            </a:r>
            <a:r>
              <a:rPr lang="nl-NL" sz="2800" dirty="0" smtClean="0"/>
              <a:t>Inventaris                       </a:t>
            </a:r>
            <a:r>
              <a:rPr lang="nl-NL" sz="2800" dirty="0" smtClean="0"/>
              <a:t>	1.100               </a:t>
            </a:r>
            <a:endParaRPr lang="nl-NL" sz="2800" dirty="0" smtClean="0"/>
          </a:p>
          <a:p>
            <a:r>
              <a:rPr lang="nl-NL" sz="2800" dirty="0" smtClean="0"/>
              <a:t>	180 Te verrekenen BTW	  </a:t>
            </a:r>
            <a:r>
              <a:rPr lang="nl-NL" sz="2800" dirty="0" smtClean="0"/>
              <a:t>	    231                 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     	Aan 140  Crediteuren		</a:t>
            </a:r>
            <a:r>
              <a:rPr lang="nl-NL" sz="2800" dirty="0" smtClean="0"/>
              <a:t>		1.331                  </a:t>
            </a:r>
            <a:endParaRPr lang="nl-NL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14.10 Factuur </a:t>
            </a:r>
            <a:r>
              <a:rPr lang="nl-NL" dirty="0" err="1" smtClean="0"/>
              <a:t>ivm</a:t>
            </a:r>
            <a:r>
              <a:rPr lang="nl-NL" dirty="0" smtClean="0"/>
              <a:t> verzonden goederen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864295" y="1535947"/>
            <a:ext cx="9807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nl-NL" sz="3200" dirty="0" smtClean="0"/>
              <a:t>a.130 Debiteuren</a:t>
            </a:r>
            <a:r>
              <a:rPr lang="nl-NL" sz="3200" dirty="0" smtClean="0"/>
              <a:t>	 	</a:t>
            </a:r>
            <a:r>
              <a:rPr lang="nl-NL" sz="3200" dirty="0" smtClean="0"/>
              <a:t>        108.900</a:t>
            </a:r>
            <a:r>
              <a:rPr lang="nl-NL" sz="3200" dirty="0" smtClean="0"/>
              <a:t>			</a:t>
            </a:r>
          </a:p>
          <a:p>
            <a:pPr marL="514350" indent="-514350"/>
            <a:r>
              <a:rPr lang="nl-NL" sz="3200" dirty="0" smtClean="0"/>
              <a:t>   921 </a:t>
            </a:r>
            <a:r>
              <a:rPr lang="nl-NL" sz="3200" dirty="0" smtClean="0"/>
              <a:t>Verleende korting		</a:t>
            </a:r>
            <a:r>
              <a:rPr lang="nl-NL" sz="3200" dirty="0" smtClean="0"/>
              <a:t>10.000</a:t>
            </a:r>
            <a:endParaRPr lang="nl-NL" sz="3200" dirty="0" smtClean="0"/>
          </a:p>
          <a:p>
            <a:pPr marL="514350" indent="-514350"/>
            <a:r>
              <a:rPr lang="nl-NL" sz="3200" dirty="0" smtClean="0"/>
              <a:t>   Aan </a:t>
            </a:r>
            <a:r>
              <a:rPr lang="nl-NL" sz="3200" dirty="0" smtClean="0"/>
              <a:t>181 Verschuldigde BTW    			     </a:t>
            </a:r>
            <a:r>
              <a:rPr lang="nl-NL" sz="3200" dirty="0" smtClean="0"/>
              <a:t>18.900</a:t>
            </a:r>
            <a:endParaRPr lang="nl-NL" sz="3200" dirty="0" smtClean="0"/>
          </a:p>
          <a:p>
            <a:pPr marL="514350" indent="-514350"/>
            <a:r>
              <a:rPr lang="nl-NL" sz="3200" dirty="0" smtClean="0"/>
              <a:t>   Aan </a:t>
            </a:r>
            <a:r>
              <a:rPr lang="nl-NL" sz="3200" dirty="0" smtClean="0"/>
              <a:t>850 Opbrengst verkopen			</a:t>
            </a:r>
            <a:r>
              <a:rPr lang="nl-NL" sz="3200" dirty="0" smtClean="0"/>
              <a:t>   100.000</a:t>
            </a:r>
            <a:endParaRPr lang="nl-NL" sz="3200" dirty="0" smtClean="0"/>
          </a:p>
          <a:p>
            <a:pPr marL="514350" indent="-514350"/>
            <a:r>
              <a:rPr lang="nl-NL" sz="3200" dirty="0" smtClean="0"/>
              <a:t> </a:t>
            </a:r>
          </a:p>
        </p:txBody>
      </p:sp>
      <p:sp>
        <p:nvSpPr>
          <p:cNvPr id="4" name="Rechthoek 3"/>
          <p:cNvSpPr/>
          <p:nvPr/>
        </p:nvSpPr>
        <p:spPr>
          <a:xfrm>
            <a:off x="826719" y="4006283"/>
            <a:ext cx="9895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nl-NL" sz="2800" dirty="0" smtClean="0"/>
              <a:t>b. 810 </a:t>
            </a:r>
            <a:r>
              <a:rPr lang="nl-NL" sz="2800" dirty="0" smtClean="0"/>
              <a:t>Inkoopwaarde van de </a:t>
            </a:r>
            <a:r>
              <a:rPr lang="nl-NL" sz="2800" dirty="0" smtClean="0"/>
              <a:t>verkopen  70.000</a:t>
            </a:r>
            <a:r>
              <a:rPr lang="nl-NL" sz="2800" dirty="0" smtClean="0"/>
              <a:t>			</a:t>
            </a:r>
          </a:p>
          <a:p>
            <a:pPr marL="514350" indent="-514350"/>
            <a:r>
              <a:rPr lang="nl-NL" sz="2800" dirty="0" smtClean="0"/>
              <a:t>    Aan </a:t>
            </a:r>
            <a:r>
              <a:rPr lang="nl-NL" sz="2800" dirty="0" smtClean="0"/>
              <a:t>700 Voorraad		   	</a:t>
            </a:r>
            <a:r>
              <a:rPr lang="nl-NL" sz="2800" dirty="0" smtClean="0"/>
              <a:t>                              70.000</a:t>
            </a:r>
            <a:endParaRPr lang="nl-NL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14.11 Privé goederen onttrekking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739036" y="2077275"/>
            <a:ext cx="98955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	</a:t>
            </a:r>
            <a:r>
              <a:rPr lang="nl-NL" sz="2800" dirty="0" smtClean="0"/>
              <a:t>060 </a:t>
            </a:r>
            <a:r>
              <a:rPr lang="nl-NL" sz="2800" dirty="0" err="1" smtClean="0"/>
              <a:t>Prive</a:t>
            </a:r>
            <a:r>
              <a:rPr lang="nl-NL" sz="2800" dirty="0" smtClean="0"/>
              <a:t> opnamen                       	121               </a:t>
            </a:r>
            <a:endParaRPr lang="nl-NL" sz="2800" dirty="0" smtClean="0"/>
          </a:p>
          <a:p>
            <a:r>
              <a:rPr lang="nl-NL" sz="2800" dirty="0" smtClean="0"/>
              <a:t>	</a:t>
            </a:r>
            <a:r>
              <a:rPr lang="nl-NL" sz="2800" dirty="0" smtClean="0"/>
              <a:t>181 Verschuldigde  </a:t>
            </a:r>
            <a:r>
              <a:rPr lang="nl-NL" sz="2800" dirty="0" smtClean="0"/>
              <a:t>BTW	  </a:t>
            </a:r>
            <a:r>
              <a:rPr lang="nl-NL" sz="2800" dirty="0" smtClean="0"/>
              <a:t>	    			  21                 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     	Aan </a:t>
            </a:r>
            <a:r>
              <a:rPr lang="nl-NL" sz="2800" dirty="0" smtClean="0"/>
              <a:t>700 Voorraad goederen	</a:t>
            </a:r>
            <a:r>
              <a:rPr lang="nl-NL" sz="2800" dirty="0" smtClean="0"/>
              <a:t>	</a:t>
            </a:r>
            <a:r>
              <a:rPr lang="nl-NL" sz="2800" dirty="0" smtClean="0"/>
              <a:t>		100                  </a:t>
            </a:r>
            <a:endParaRPr lang="nl-NL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14.12 Voorraadverschil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951978" y="2705725"/>
            <a:ext cx="94446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</a:rPr>
              <a:t>  </a:t>
            </a:r>
            <a:r>
              <a:rPr lang="nl-NL" sz="2800" dirty="0" smtClean="0"/>
              <a:t>910 </a:t>
            </a:r>
            <a:r>
              <a:rPr lang="nl-NL" sz="2800" dirty="0" smtClean="0"/>
              <a:t>Voorraadverschillen         </a:t>
            </a:r>
            <a:r>
              <a:rPr lang="nl-NL" sz="2800" dirty="0" smtClean="0"/>
              <a:t>      520                      </a:t>
            </a:r>
            <a:r>
              <a:rPr lang="nl-NL" sz="2800" dirty="0" smtClean="0"/>
              <a:t>(daling EV</a:t>
            </a:r>
            <a:r>
              <a:rPr lang="nl-NL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  </a:t>
            </a:r>
            <a:r>
              <a:rPr lang="nl-NL" sz="2800" dirty="0" smtClean="0"/>
              <a:t>Aan 700 Voorraad                                           520</a:t>
            </a:r>
            <a:endParaRPr lang="nl-NL" sz="2800" dirty="0" smtClean="0"/>
          </a:p>
          <a:p>
            <a:r>
              <a:rPr lang="nl-NL" sz="1600" dirty="0" smtClean="0">
                <a:solidFill>
                  <a:srgbClr val="FF0000"/>
                </a:solidFill>
              </a:rPr>
              <a:t>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14.13 Aanschaf en afschrijving </a:t>
            </a:r>
            <a:endParaRPr lang="nl-NL" dirty="0"/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1539723" y="1313383"/>
            <a:ext cx="9746228" cy="55446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sz="2400" dirty="0" smtClean="0">
                <a:solidFill>
                  <a:srgbClr val="FF0000"/>
                </a:solidFill>
              </a:rPr>
              <a:t>a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Boekwaarde na 3 jaar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Aanschafwaarde 		  38.000        030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Afschrijving</a:t>
            </a:r>
            <a:r>
              <a:rPr lang="nl-NL" sz="2400" u="sng" dirty="0" smtClean="0"/>
              <a:t> </a:t>
            </a:r>
            <a:r>
              <a:rPr lang="nl-NL" sz="2400" u="sng" dirty="0" smtClean="0"/>
              <a:t>in 3 jaar</a:t>
            </a:r>
            <a:r>
              <a:rPr kumimoji="0" lang="nl-NL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	  30.000 - </a:t>
            </a:r>
            <a:r>
              <a:rPr kumimoji="0" lang="nl-NL" sz="2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031</a:t>
            </a:r>
            <a:endParaRPr kumimoji="0" lang="nl-NL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Boekwaarde 			    8.000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lphaLcPeriod" startAt="2"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Verkoop per kas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100 Kas 9000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+ 1890       	   	10.890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2400" dirty="0" smtClean="0"/>
              <a:t>031 Afschrijving vervoersmiddelen     30.000			(38.000- 8000)</a:t>
            </a:r>
            <a:endParaRPr kumimoji="0" lang="nl-NL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2400" dirty="0" smtClean="0"/>
              <a:t>Aan 180 Te verrekenen BTW			 	 1.890</a:t>
            </a:r>
            <a:endParaRPr kumimoji="0" lang="nl-NL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2400" dirty="0" smtClean="0"/>
              <a:t>Aan </a:t>
            </a:r>
            <a:r>
              <a:rPr lang="nl-NL" sz="2400" baseline="0" dirty="0" smtClean="0"/>
              <a:t>030 Vervoersmiddelen				38.000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2400" strike="sngStrike" baseline="0" dirty="0" smtClean="0"/>
              <a:t>Aan 031 Afschrijving</a:t>
            </a:r>
            <a:r>
              <a:rPr lang="nl-NL" sz="2400" strike="sngStrike" dirty="0" smtClean="0"/>
              <a:t> vervoermiddelen	 	  8.000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Aan 900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incidentele baten en lasten		  	  1.000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14.14 Reparatie door loodgieter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876821" y="1603435"/>
            <a:ext cx="944462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</a:rPr>
              <a:t> </a:t>
            </a:r>
            <a:r>
              <a:rPr lang="nl-NL" sz="2800" dirty="0" smtClean="0"/>
              <a:t>a </a:t>
            </a:r>
            <a:r>
              <a:rPr lang="nl-NL" sz="2800" dirty="0" smtClean="0">
                <a:solidFill>
                  <a:srgbClr val="FF0000"/>
                </a:solidFill>
              </a:rPr>
              <a:t> </a:t>
            </a:r>
            <a:r>
              <a:rPr lang="nl-NL" sz="2800" dirty="0" smtClean="0"/>
              <a:t>Ontvangst factuur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    	</a:t>
            </a:r>
            <a:r>
              <a:rPr lang="nl-NL" sz="2800" dirty="0" smtClean="0"/>
              <a:t>470 Huisvestingskosten		1000</a:t>
            </a:r>
          </a:p>
          <a:p>
            <a:r>
              <a:rPr lang="nl-NL" sz="2800" dirty="0" smtClean="0"/>
              <a:t> </a:t>
            </a:r>
            <a:r>
              <a:rPr lang="nl-NL" sz="2800" dirty="0" smtClean="0"/>
              <a:t>   	180 Te verrekenen BTW		   210</a:t>
            </a:r>
            <a:endParaRPr lang="nl-NL" sz="2800" dirty="0" smtClean="0"/>
          </a:p>
          <a:p>
            <a:r>
              <a:rPr lang="nl-NL" sz="2800" dirty="0" smtClean="0"/>
              <a:t>  </a:t>
            </a:r>
            <a:r>
              <a:rPr lang="nl-NL" sz="2800" dirty="0" smtClean="0"/>
              <a:t>	Aan 140 Crediteuren                                         1.210</a:t>
            </a:r>
          </a:p>
          <a:p>
            <a:endParaRPr lang="nl-NL" sz="2800" dirty="0" smtClean="0"/>
          </a:p>
          <a:p>
            <a:r>
              <a:rPr lang="nl-NL" sz="2800" dirty="0" smtClean="0"/>
              <a:t>b. Ontvangst bankafschrift</a:t>
            </a:r>
          </a:p>
          <a:p>
            <a:r>
              <a:rPr lang="nl-NL" sz="2800" dirty="0" smtClean="0"/>
              <a:t>	</a:t>
            </a:r>
            <a:r>
              <a:rPr lang="nl-NL" sz="2800" dirty="0" smtClean="0"/>
              <a:t>140 Crediteuren			1.210</a:t>
            </a:r>
          </a:p>
          <a:p>
            <a:r>
              <a:rPr lang="nl-NL" sz="2800" dirty="0" smtClean="0"/>
              <a:t>	</a:t>
            </a:r>
            <a:r>
              <a:rPr lang="nl-NL" sz="2800" dirty="0" smtClean="0"/>
              <a:t>Aan 920 Korting voor contant			     20</a:t>
            </a:r>
          </a:p>
          <a:p>
            <a:r>
              <a:rPr lang="nl-NL" sz="2800" dirty="0" smtClean="0"/>
              <a:t>	</a:t>
            </a:r>
            <a:r>
              <a:rPr lang="nl-NL" sz="2800" dirty="0" smtClean="0"/>
              <a:t>Aan 110 Bank					1.190</a:t>
            </a:r>
          </a:p>
          <a:p>
            <a:r>
              <a:rPr lang="nl-NL" sz="2800" dirty="0" smtClean="0"/>
              <a:t>	</a:t>
            </a:r>
          </a:p>
          <a:p>
            <a:r>
              <a:rPr lang="nl-NL" sz="1600" dirty="0" smtClean="0">
                <a:solidFill>
                  <a:srgbClr val="FF0000"/>
                </a:solidFill>
              </a:rPr>
              <a:t> 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14.15 Kastekort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02082" y="1348800"/>
            <a:ext cx="94446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</a:rPr>
              <a:t>  </a:t>
            </a:r>
            <a:r>
              <a:rPr lang="nl-NL" sz="2800" dirty="0" smtClean="0"/>
              <a:t>440 Verkoopkosten                   410</a:t>
            </a:r>
          </a:p>
          <a:p>
            <a:r>
              <a:rPr lang="nl-NL" sz="2800" dirty="0" smtClean="0"/>
              <a:t> </a:t>
            </a:r>
            <a:r>
              <a:rPr lang="nl-NL" sz="2800" dirty="0" smtClean="0"/>
              <a:t> 911 Kasverschillen		 15                      (EV omlaag)</a:t>
            </a:r>
            <a:endParaRPr lang="nl-NL" sz="2800" dirty="0" smtClean="0"/>
          </a:p>
          <a:p>
            <a:r>
              <a:rPr lang="nl-NL" sz="2800" dirty="0" smtClean="0"/>
              <a:t>  </a:t>
            </a:r>
            <a:r>
              <a:rPr lang="nl-NL" sz="2800" dirty="0" smtClean="0"/>
              <a:t>Aan 100 Kas	                                           425</a:t>
            </a:r>
          </a:p>
          <a:p>
            <a:endParaRPr lang="nl-NL" sz="2800" dirty="0" smtClean="0"/>
          </a:p>
          <a:p>
            <a:r>
              <a:rPr lang="nl-NL" sz="2800" dirty="0" smtClean="0"/>
              <a:t>Normaliter stuur de voetbalvereniging het bedrijf een factuur voor de bijdrage aan het feest (geen BTW).</a:t>
            </a:r>
          </a:p>
          <a:p>
            <a:endParaRPr lang="nl-NL" sz="2800" dirty="0" smtClean="0"/>
          </a:p>
          <a:p>
            <a:r>
              <a:rPr lang="nl-NL" sz="2800" dirty="0" smtClean="0"/>
              <a:t>440 Verkoopkosten</a:t>
            </a:r>
          </a:p>
          <a:p>
            <a:r>
              <a:rPr lang="nl-NL" sz="2800" dirty="0" smtClean="0"/>
              <a:t>Aan 140 Crediteuren</a:t>
            </a:r>
          </a:p>
          <a:p>
            <a:endParaRPr lang="nl-NL" sz="2800" dirty="0" smtClean="0"/>
          </a:p>
          <a:p>
            <a:r>
              <a:rPr lang="nl-NL" sz="2800" dirty="0" smtClean="0"/>
              <a:t>140 Crediteuren</a:t>
            </a:r>
          </a:p>
          <a:p>
            <a:r>
              <a:rPr lang="nl-NL" sz="2800" dirty="0" smtClean="0"/>
              <a:t>Aan 100 Kas</a:t>
            </a:r>
            <a:endParaRPr lang="nl-NL" sz="2800" dirty="0" smtClean="0"/>
          </a:p>
          <a:p>
            <a:r>
              <a:rPr lang="nl-NL" sz="1600" dirty="0" smtClean="0">
                <a:solidFill>
                  <a:srgbClr val="FF0000"/>
                </a:solidFill>
              </a:rPr>
              <a:t>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14.16 Maandelijkse afschrijving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356986" y="1991018"/>
            <a:ext cx="88141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Indirect afschrijven (aanschafwaarde staat op </a:t>
            </a:r>
            <a:r>
              <a:rPr lang="nl-NL" sz="2800" smtClean="0"/>
              <a:t>de balans)</a:t>
            </a:r>
            <a:endParaRPr lang="nl-NL" sz="2800" dirty="0" smtClean="0"/>
          </a:p>
          <a:p>
            <a:endParaRPr lang="nl-NL" sz="2800" dirty="0" smtClean="0"/>
          </a:p>
          <a:p>
            <a:r>
              <a:rPr lang="nl-NL" sz="2800" dirty="0" smtClean="0"/>
              <a:t>490 Afschrijvingskosten</a:t>
            </a:r>
          </a:p>
          <a:p>
            <a:r>
              <a:rPr lang="nl-NL" sz="2800" dirty="0" smtClean="0"/>
              <a:t>Aan 011 Afschrijving gebouwen			1.000</a:t>
            </a:r>
          </a:p>
          <a:p>
            <a:r>
              <a:rPr lang="nl-NL" sz="2800" dirty="0" smtClean="0"/>
              <a:t>Aan 021 Afschrijving inventaris			    150</a:t>
            </a:r>
          </a:p>
          <a:p>
            <a:r>
              <a:rPr lang="nl-NL" sz="2800" dirty="0" smtClean="0"/>
              <a:t>Aan 031 Afschrijving vervoermiddelen	    400</a:t>
            </a:r>
          </a:p>
          <a:p>
            <a:endParaRPr lang="nl-NL" sz="2800" dirty="0" smtClean="0"/>
          </a:p>
          <a:p>
            <a:r>
              <a:rPr lang="nl-NL" sz="2800" dirty="0" smtClean="0"/>
              <a:t>Direct afschrijven is hier niet aan de orde omdat de grootboekrekeningen 011, 021 en 031 in het rekeningschema staan.</a:t>
            </a:r>
          </a:p>
          <a:p>
            <a:endParaRPr lang="nl-NL" sz="2800" dirty="0" smtClean="0"/>
          </a:p>
          <a:p>
            <a:endParaRPr lang="nl-NL" sz="2800" dirty="0" smtClean="0"/>
          </a:p>
          <a:p>
            <a:endParaRPr lang="nl-NL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14.1 Inkoopcreditnota Mark Peters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38200" y="1943100"/>
            <a:ext cx="10515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A. Ontvangst </a:t>
            </a:r>
            <a:r>
              <a:rPr lang="nl-NL" sz="2800" b="1" dirty="0"/>
              <a:t>handels</a:t>
            </a:r>
            <a:r>
              <a:rPr lang="nl-NL" sz="2800" dirty="0"/>
              <a:t>goederen</a:t>
            </a:r>
          </a:p>
          <a:p>
            <a:r>
              <a:rPr lang="nl-NL" sz="2800" dirty="0"/>
              <a:t>	</a:t>
            </a:r>
            <a:r>
              <a:rPr lang="nl-NL" sz="2800" dirty="0" smtClean="0">
                <a:solidFill>
                  <a:srgbClr val="FF0000"/>
                </a:solidFill>
              </a:rPr>
              <a:t>710 </a:t>
            </a:r>
            <a:r>
              <a:rPr lang="nl-NL" sz="2800" dirty="0">
                <a:solidFill>
                  <a:srgbClr val="FF0000"/>
                </a:solidFill>
              </a:rPr>
              <a:t>Inkopen				</a:t>
            </a:r>
            <a:r>
              <a:rPr lang="nl-NL" sz="2800" dirty="0" smtClean="0">
                <a:solidFill>
                  <a:srgbClr val="FF0000"/>
                </a:solidFill>
              </a:rPr>
              <a:t>3.000</a:t>
            </a:r>
          </a:p>
          <a:p>
            <a:r>
              <a:rPr lang="nl-NL" sz="2800" dirty="0" smtClean="0"/>
              <a:t>	Aan 700 </a:t>
            </a:r>
            <a:r>
              <a:rPr lang="nl-NL" sz="2800" dirty="0"/>
              <a:t>Voorraad goederen	</a:t>
            </a:r>
            <a:r>
              <a:rPr lang="nl-NL" sz="2800" dirty="0" smtClean="0"/>
              <a:t>		3.000</a:t>
            </a:r>
            <a:endParaRPr lang="nl-NL" sz="2800" dirty="0"/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/>
          </a:p>
          <a:p>
            <a:r>
              <a:rPr lang="nl-NL" sz="2800" dirty="0" smtClean="0"/>
              <a:t>B. Ontvangst factuur</a:t>
            </a:r>
          </a:p>
          <a:p>
            <a:r>
              <a:rPr lang="nl-NL" sz="2800" dirty="0" smtClean="0"/>
              <a:t>	140 </a:t>
            </a:r>
            <a:r>
              <a:rPr lang="nl-NL" sz="2800" dirty="0"/>
              <a:t>Crediteuren			</a:t>
            </a:r>
            <a:r>
              <a:rPr lang="nl-NL" sz="2800" dirty="0" smtClean="0"/>
              <a:t>3.630</a:t>
            </a:r>
            <a:endParaRPr lang="nl-NL" sz="2800" dirty="0"/>
          </a:p>
          <a:p>
            <a:r>
              <a:rPr lang="nl-NL" sz="2800" dirty="0"/>
              <a:t>	</a:t>
            </a:r>
            <a:r>
              <a:rPr lang="nl-NL" sz="2800" dirty="0" smtClean="0"/>
              <a:t>Aan </a:t>
            </a:r>
            <a:r>
              <a:rPr lang="nl-NL" sz="2800" dirty="0" smtClean="0">
                <a:solidFill>
                  <a:srgbClr val="FF0000"/>
                </a:solidFill>
              </a:rPr>
              <a:t>710 </a:t>
            </a:r>
            <a:r>
              <a:rPr lang="nl-NL" sz="2800" dirty="0">
                <a:solidFill>
                  <a:srgbClr val="FF0000"/>
                </a:solidFill>
              </a:rPr>
              <a:t>Inkopen			</a:t>
            </a:r>
            <a:r>
              <a:rPr lang="nl-NL" sz="2800" dirty="0" smtClean="0">
                <a:solidFill>
                  <a:srgbClr val="FF0000"/>
                </a:solidFill>
              </a:rPr>
              <a:t>		3.000</a:t>
            </a:r>
            <a:endParaRPr lang="nl-NL" sz="2800" dirty="0">
              <a:solidFill>
                <a:srgbClr val="FF0000"/>
              </a:solidFill>
            </a:endParaRPr>
          </a:p>
          <a:p>
            <a:r>
              <a:rPr lang="nl-NL" sz="2800" dirty="0"/>
              <a:t>	</a:t>
            </a:r>
            <a:r>
              <a:rPr lang="nl-NL" sz="2800" dirty="0" smtClean="0"/>
              <a:t>Aan 180 </a:t>
            </a:r>
            <a:r>
              <a:rPr lang="nl-NL" sz="2800" dirty="0"/>
              <a:t>Te verrekenen BTW	</a:t>
            </a:r>
            <a:r>
              <a:rPr lang="nl-NL" sz="2800" dirty="0" smtClean="0"/>
              <a:t>		    630</a:t>
            </a:r>
            <a:endParaRPr lang="nl-NL" sz="2800" dirty="0"/>
          </a:p>
          <a:p>
            <a:r>
              <a:rPr lang="nl-NL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62477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14.2 Verkoopcreditnota mevrouw </a:t>
            </a:r>
            <a:r>
              <a:rPr lang="nl-NL" dirty="0" err="1" smtClean="0"/>
              <a:t>Verstraten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181100" y="1690688"/>
            <a:ext cx="1008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a.	700 Voorraad Goederen	15.000</a:t>
            </a:r>
            <a:endParaRPr lang="nl-NL" sz="2800" dirty="0"/>
          </a:p>
          <a:p>
            <a:r>
              <a:rPr lang="nl-NL" sz="2800" dirty="0" smtClean="0"/>
              <a:t>	Aan 710 Inkopen				15.000</a:t>
            </a:r>
            <a:endParaRPr lang="nl-NL" sz="2800" dirty="0"/>
          </a:p>
          <a:p>
            <a:endParaRPr lang="nl-NL" sz="2800" dirty="0" smtClean="0"/>
          </a:p>
          <a:p>
            <a:r>
              <a:rPr lang="nl-NL" sz="2800" dirty="0" smtClean="0"/>
              <a:t>b.</a:t>
            </a:r>
            <a:r>
              <a:rPr lang="nl-NL" sz="2800" dirty="0"/>
              <a:t>	</a:t>
            </a:r>
            <a:r>
              <a:rPr lang="nl-NL" sz="2800" dirty="0" smtClean="0"/>
              <a:t>181 </a:t>
            </a:r>
            <a:r>
              <a:rPr lang="nl-NL" sz="2800" dirty="0"/>
              <a:t>Verschuldigde BTW	</a:t>
            </a:r>
            <a:r>
              <a:rPr lang="nl-NL" sz="2800" dirty="0" smtClean="0"/>
              <a:t>  4.200</a:t>
            </a:r>
            <a:r>
              <a:rPr lang="nl-NL" sz="2800" dirty="0"/>
              <a:t>	</a:t>
            </a:r>
          </a:p>
          <a:p>
            <a:r>
              <a:rPr lang="nl-NL" sz="2800" dirty="0"/>
              <a:t>	</a:t>
            </a:r>
            <a:r>
              <a:rPr lang="nl-NL" sz="2800" dirty="0" smtClean="0"/>
              <a:t>850 </a:t>
            </a:r>
            <a:r>
              <a:rPr lang="nl-NL" sz="2800" dirty="0"/>
              <a:t>Opbrengst verkopen 	</a:t>
            </a:r>
            <a:r>
              <a:rPr lang="nl-NL" sz="2800" dirty="0" smtClean="0"/>
              <a:t>20.000</a:t>
            </a:r>
          </a:p>
          <a:p>
            <a:r>
              <a:rPr lang="nl-NL" sz="2800" dirty="0" smtClean="0"/>
              <a:t>	Aan </a:t>
            </a:r>
            <a:r>
              <a:rPr lang="nl-NL" sz="2800" dirty="0"/>
              <a:t>130 Debiteuren			</a:t>
            </a:r>
            <a:r>
              <a:rPr lang="nl-NL" sz="2800" dirty="0" smtClean="0"/>
              <a:t>24.200</a:t>
            </a:r>
            <a:endParaRPr lang="nl-NL" sz="2800" dirty="0"/>
          </a:p>
          <a:p>
            <a:endParaRPr lang="nl-NL" sz="28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167250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14.3 Mevrouw de Boer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Was	130 </a:t>
            </a:r>
            <a:r>
              <a:rPr lang="nl-NL" dirty="0"/>
              <a:t>Debiteuren		 		</a:t>
            </a:r>
            <a:r>
              <a:rPr lang="nl-NL" dirty="0" smtClean="0"/>
              <a:t>    726</a:t>
            </a:r>
            <a:r>
              <a:rPr lang="nl-NL" dirty="0"/>
              <a:t>			</a:t>
            </a:r>
          </a:p>
          <a:p>
            <a:pPr marL="0" indent="0">
              <a:buNone/>
            </a:pPr>
            <a:r>
              <a:rPr lang="nl-NL" dirty="0" smtClean="0"/>
              <a:t>	805 </a:t>
            </a:r>
            <a:r>
              <a:rPr lang="nl-NL" dirty="0"/>
              <a:t>Verleende korting			</a:t>
            </a:r>
            <a:r>
              <a:rPr lang="nl-NL" dirty="0" smtClean="0"/>
              <a:t>        0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Aan </a:t>
            </a:r>
            <a:r>
              <a:rPr lang="nl-NL" dirty="0"/>
              <a:t>181 Verschuldigde BTW    			     </a:t>
            </a:r>
            <a:r>
              <a:rPr lang="nl-NL" dirty="0" smtClean="0"/>
              <a:t>126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Aan </a:t>
            </a:r>
            <a:r>
              <a:rPr lang="nl-NL" dirty="0">
                <a:solidFill>
                  <a:srgbClr val="FF0000"/>
                </a:solidFill>
              </a:rPr>
              <a:t>850 Opbrengst verkopen			</a:t>
            </a:r>
            <a:r>
              <a:rPr lang="nl-NL" dirty="0" smtClean="0">
                <a:solidFill>
                  <a:srgbClr val="FF0000"/>
                </a:solidFill>
              </a:rPr>
              <a:t>     600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CN</a:t>
            </a:r>
            <a:r>
              <a:rPr lang="nl-NL" dirty="0"/>
              <a:t>	</a:t>
            </a:r>
            <a:r>
              <a:rPr lang="nl-NL" dirty="0" smtClean="0">
                <a:solidFill>
                  <a:srgbClr val="FF0000"/>
                </a:solidFill>
              </a:rPr>
              <a:t>815 </a:t>
            </a:r>
            <a:r>
              <a:rPr lang="nl-NL" dirty="0">
                <a:solidFill>
                  <a:srgbClr val="FF0000"/>
                </a:solidFill>
              </a:rPr>
              <a:t>Verleende kortingen		</a:t>
            </a:r>
            <a:r>
              <a:rPr lang="nl-NL" dirty="0" smtClean="0">
                <a:solidFill>
                  <a:srgbClr val="FF0000"/>
                </a:solidFill>
              </a:rPr>
              <a:t> 600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/>
              <a:t>	181 </a:t>
            </a:r>
            <a:r>
              <a:rPr lang="nl-NL" dirty="0"/>
              <a:t>Verschuldigde BTW	</a:t>
            </a:r>
            <a:r>
              <a:rPr lang="nl-NL" dirty="0" smtClean="0"/>
              <a:t>	 126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Aan 130 </a:t>
            </a:r>
            <a:r>
              <a:rPr lang="nl-NL" dirty="0"/>
              <a:t>Debiteuren			</a:t>
            </a:r>
            <a:r>
              <a:rPr lang="nl-NL" dirty="0" smtClean="0"/>
              <a:t>	726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83304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14.4 Leasekosten bedrijfsauto Achteraf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320800" y="1690688"/>
            <a:ext cx="904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Je weet (contract) april:</a:t>
            </a:r>
          </a:p>
          <a:p>
            <a:r>
              <a:rPr lang="nl-NL" sz="2400" dirty="0" smtClean="0"/>
              <a:t>     460 Autokosten	                            500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dirty="0" smtClean="0"/>
              <a:t>     Aan </a:t>
            </a:r>
            <a:r>
              <a:rPr lang="nl-NL" sz="2400" dirty="0"/>
              <a:t>191  Nog te betalen bedragen </a:t>
            </a:r>
            <a:r>
              <a:rPr lang="nl-NL" sz="2400" dirty="0" smtClean="0"/>
              <a:t>                 500</a:t>
            </a:r>
          </a:p>
          <a:p>
            <a:endParaRPr lang="nl-NL" sz="2400" dirty="0" smtClean="0"/>
          </a:p>
          <a:p>
            <a:r>
              <a:rPr lang="nl-NL" sz="2400" dirty="0" smtClean="0"/>
              <a:t>Je ontvangt de factuur april / mei</a:t>
            </a:r>
          </a:p>
          <a:p>
            <a:r>
              <a:rPr lang="nl-NL" sz="2400" dirty="0" smtClean="0"/>
              <a:t>     191 Nog te betalen bedragen           500</a:t>
            </a:r>
          </a:p>
          <a:p>
            <a:r>
              <a:rPr lang="nl-NL" sz="2400" dirty="0" smtClean="0"/>
              <a:t>     180 </a:t>
            </a:r>
            <a:r>
              <a:rPr lang="nl-NL" sz="2400" dirty="0"/>
              <a:t>Te verrekenen BTW     </a:t>
            </a:r>
            <a:r>
              <a:rPr lang="nl-NL" sz="2400" dirty="0" smtClean="0"/>
              <a:t>                105</a:t>
            </a:r>
          </a:p>
          <a:p>
            <a:r>
              <a:rPr lang="nl-NL" sz="2400" dirty="0"/>
              <a:t> </a:t>
            </a:r>
            <a:r>
              <a:rPr lang="nl-NL" sz="2400" dirty="0" smtClean="0"/>
              <a:t>    Aan 140 crediteuren                                           605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Je betaalt 10 mei 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 smtClean="0"/>
              <a:t>     140 Crediteuren	                           605		</a:t>
            </a:r>
          </a:p>
          <a:p>
            <a:r>
              <a:rPr lang="nl-NL" sz="3200" dirty="0" smtClean="0"/>
              <a:t>     Aan 110 Bank                                                     605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18543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nl-NL" dirty="0"/>
              <a:t>14.5 Betaling internetkosten vooraf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sz="3800" b="1" dirty="0" smtClean="0"/>
              <a:t>Je boekt n.a.v. het bankafschrift</a:t>
            </a:r>
            <a:endParaRPr lang="nl-NL" sz="3800" b="1" dirty="0"/>
          </a:p>
          <a:p>
            <a:pPr>
              <a:buNone/>
            </a:pPr>
            <a:r>
              <a:rPr lang="nl-NL" sz="3800" b="1" dirty="0"/>
              <a:t>     </a:t>
            </a:r>
            <a:r>
              <a:rPr lang="nl-NL" sz="3800" b="1" dirty="0" smtClean="0"/>
              <a:t>140 </a:t>
            </a:r>
            <a:r>
              <a:rPr lang="nl-NL" sz="3800" b="1" dirty="0"/>
              <a:t>Crediteuren	                           </a:t>
            </a:r>
            <a:r>
              <a:rPr lang="nl-NL" sz="3800" b="1" dirty="0" smtClean="0"/>
              <a:t>121</a:t>
            </a:r>
            <a:r>
              <a:rPr lang="nl-NL" sz="3800" b="1" dirty="0"/>
              <a:t>		</a:t>
            </a:r>
          </a:p>
          <a:p>
            <a:pPr>
              <a:buNone/>
            </a:pPr>
            <a:r>
              <a:rPr lang="nl-NL" sz="3800" b="1" dirty="0"/>
              <a:t>     Aan 110 Bank                                                     </a:t>
            </a:r>
            <a:r>
              <a:rPr lang="nl-NL" sz="3800" b="1" dirty="0" smtClean="0"/>
              <a:t>121</a:t>
            </a:r>
            <a:endParaRPr lang="nl-NL" sz="3800" b="1" dirty="0"/>
          </a:p>
          <a:p>
            <a:endParaRPr lang="nl-NL" dirty="0"/>
          </a:p>
          <a:p>
            <a:r>
              <a:rPr lang="nl-NL" dirty="0"/>
              <a:t>Je ontvangt de factuur</a:t>
            </a:r>
          </a:p>
          <a:p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190 Vooruitbetaalde bedragen </a:t>
            </a:r>
            <a:r>
              <a:rPr lang="nl-NL" dirty="0"/>
              <a:t>     </a:t>
            </a:r>
            <a:r>
              <a:rPr lang="nl-NL" dirty="0" smtClean="0"/>
              <a:t>    100</a:t>
            </a:r>
            <a:endParaRPr lang="nl-NL" dirty="0"/>
          </a:p>
          <a:p>
            <a:r>
              <a:rPr lang="nl-NL" dirty="0"/>
              <a:t>     180 Te verrekenen BTW                   </a:t>
            </a:r>
            <a:r>
              <a:rPr lang="nl-NL" dirty="0" smtClean="0"/>
              <a:t>      21</a:t>
            </a:r>
            <a:endParaRPr lang="nl-NL" dirty="0"/>
          </a:p>
          <a:p>
            <a:r>
              <a:rPr lang="nl-NL" dirty="0"/>
              <a:t>     Aan 140 crediteuren                                         </a:t>
            </a:r>
            <a:r>
              <a:rPr lang="nl-NL" dirty="0" smtClean="0"/>
              <a:t>121</a:t>
            </a:r>
            <a:endParaRPr lang="nl-NL" dirty="0"/>
          </a:p>
          <a:p>
            <a:endParaRPr lang="nl-NL" dirty="0"/>
          </a:p>
          <a:p>
            <a:r>
              <a:rPr lang="nl-NL" dirty="0"/>
              <a:t>Je weet (contract):</a:t>
            </a:r>
          </a:p>
          <a:p>
            <a:r>
              <a:rPr lang="nl-NL" dirty="0"/>
              <a:t>     460 Autokosten (lease)                       </a:t>
            </a:r>
            <a:r>
              <a:rPr lang="nl-NL" dirty="0" smtClean="0"/>
              <a:t>100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Aan 190  Vooruitbetaalde bedragen</a:t>
            </a:r>
            <a:r>
              <a:rPr lang="nl-NL" dirty="0"/>
              <a:t>                 </a:t>
            </a:r>
            <a:r>
              <a:rPr lang="nl-NL" dirty="0" smtClean="0"/>
              <a:t>100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834936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14.6 Ontvangen goederen magazijn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789140" y="1440494"/>
            <a:ext cx="9920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a. </a:t>
            </a:r>
            <a:r>
              <a:rPr lang="nl-NL" sz="2800" dirty="0" smtClean="0"/>
              <a:t>Ontvangst goederen in magazijn:</a:t>
            </a:r>
          </a:p>
          <a:p>
            <a:r>
              <a:rPr lang="nl-NL" sz="2800" dirty="0" smtClean="0"/>
              <a:t>     700 Voorraad goederen                      	</a:t>
            </a:r>
            <a:r>
              <a:rPr lang="nl-NL" sz="2800" dirty="0" smtClean="0"/>
              <a:t>12.000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     </a:t>
            </a:r>
            <a:r>
              <a:rPr lang="nl-NL" sz="2800" dirty="0" smtClean="0">
                <a:solidFill>
                  <a:srgbClr val="FF0000"/>
                </a:solidFill>
              </a:rPr>
              <a:t>Aan 710  Inkopen				              	</a:t>
            </a:r>
            <a:r>
              <a:rPr lang="nl-NL" sz="2800" dirty="0" smtClean="0">
                <a:solidFill>
                  <a:srgbClr val="FF0000"/>
                </a:solidFill>
              </a:rPr>
              <a:t>12.000</a:t>
            </a:r>
            <a:endParaRPr lang="nl-NL" sz="2800" dirty="0">
              <a:solidFill>
                <a:srgbClr val="FF0000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889347" y="2929044"/>
            <a:ext cx="96700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b. Ontvangst </a:t>
            </a:r>
            <a:r>
              <a:rPr lang="nl-NL" sz="2800" dirty="0" smtClean="0"/>
              <a:t>factuur (korting niet boeken bij inkoop)</a:t>
            </a:r>
            <a:endParaRPr lang="nl-NL" sz="2800" dirty="0" smtClean="0"/>
          </a:p>
          <a:p>
            <a:r>
              <a:rPr lang="nl-NL" sz="2800" dirty="0" smtClean="0">
                <a:solidFill>
                  <a:srgbClr val="FF0000"/>
                </a:solidFill>
              </a:rPr>
              <a:t>     710 Inkopen      				 </a:t>
            </a:r>
            <a:r>
              <a:rPr lang="nl-NL" sz="2800" dirty="0" smtClean="0">
                <a:solidFill>
                  <a:srgbClr val="FF0000"/>
                </a:solidFill>
              </a:rPr>
              <a:t>         12.000</a:t>
            </a:r>
            <a:endParaRPr lang="nl-NL" sz="2800" dirty="0" smtClean="0">
              <a:solidFill>
                <a:srgbClr val="FF0000"/>
              </a:solidFill>
            </a:endParaRPr>
          </a:p>
          <a:p>
            <a:r>
              <a:rPr lang="nl-NL" sz="2800" dirty="0" smtClean="0"/>
              <a:t>     180 Te verrekenen BTW                          </a:t>
            </a:r>
            <a:r>
              <a:rPr lang="nl-NL" sz="2800" dirty="0" smtClean="0"/>
              <a:t>       2.520</a:t>
            </a:r>
            <a:endParaRPr lang="nl-NL" sz="2800" dirty="0" smtClean="0"/>
          </a:p>
          <a:p>
            <a:r>
              <a:rPr lang="nl-NL" sz="2800" dirty="0" smtClean="0"/>
              <a:t>     Aan 140 crediteuren                                         	 </a:t>
            </a:r>
            <a:r>
              <a:rPr lang="nl-NL" sz="2800" dirty="0" smtClean="0"/>
              <a:t>          14.520</a:t>
            </a:r>
            <a:endParaRPr lang="nl-NL" sz="2800" dirty="0" smtClean="0"/>
          </a:p>
        </p:txBody>
      </p:sp>
      <p:sp>
        <p:nvSpPr>
          <p:cNvPr id="5" name="Rechthoek 4"/>
          <p:cNvSpPr/>
          <p:nvPr/>
        </p:nvSpPr>
        <p:spPr>
          <a:xfrm>
            <a:off x="931100" y="4684734"/>
            <a:ext cx="101293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c. 					      Boek                    Met BTW</a:t>
            </a:r>
          </a:p>
          <a:p>
            <a:r>
              <a:rPr lang="nl-NL" sz="2800" dirty="0" smtClean="0"/>
              <a:t> </a:t>
            </a:r>
            <a:r>
              <a:rPr lang="nl-NL" sz="2800" dirty="0" smtClean="0"/>
              <a:t>   140</a:t>
            </a:r>
            <a:r>
              <a:rPr lang="nl-NL" sz="2800" dirty="0" smtClean="0"/>
              <a:t> Crediteuren                          </a:t>
            </a:r>
            <a:r>
              <a:rPr lang="nl-NL" sz="2800" dirty="0" smtClean="0"/>
              <a:t>   14.520 		 14.520</a:t>
            </a:r>
            <a:endParaRPr lang="nl-NL" sz="2800" dirty="0" smtClean="0"/>
          </a:p>
          <a:p>
            <a:r>
              <a:rPr lang="nl-NL" sz="2800" dirty="0" smtClean="0"/>
              <a:t>    Aan </a:t>
            </a:r>
            <a:r>
              <a:rPr lang="nl-NL" sz="2800" dirty="0" smtClean="0"/>
              <a:t>920 Korting voor contant     </a:t>
            </a:r>
            <a:r>
              <a:rPr lang="nl-NL" sz="2800" dirty="0" smtClean="0"/>
              <a:t>                 120                           99,17</a:t>
            </a:r>
            <a:endParaRPr lang="nl-NL" sz="2800" dirty="0" smtClean="0"/>
          </a:p>
          <a:p>
            <a:r>
              <a:rPr lang="nl-NL" sz="2800" dirty="0" smtClean="0"/>
              <a:t>    Aan</a:t>
            </a:r>
            <a:r>
              <a:rPr lang="nl-NL" sz="2800" dirty="0" smtClean="0"/>
              <a:t> 180 Te vorderen OB   		             </a:t>
            </a:r>
            <a:r>
              <a:rPr lang="nl-NL" sz="2800" dirty="0" smtClean="0"/>
              <a:t>                               20,83</a:t>
            </a:r>
            <a:r>
              <a:rPr lang="nl-NL" sz="2800" dirty="0" smtClean="0">
                <a:solidFill>
                  <a:srgbClr val="FF0000"/>
                </a:solidFill>
              </a:rPr>
              <a:t> </a:t>
            </a:r>
            <a:endParaRPr lang="nl-NL" sz="2800" dirty="0" smtClean="0">
              <a:solidFill>
                <a:srgbClr val="FF0000"/>
              </a:solidFill>
            </a:endParaRPr>
          </a:p>
          <a:p>
            <a:r>
              <a:rPr lang="nl-NL" sz="2800" dirty="0" smtClean="0"/>
              <a:t>    Aan</a:t>
            </a:r>
            <a:r>
              <a:rPr lang="nl-NL" sz="2800" dirty="0" smtClean="0"/>
              <a:t> 110 Bank     			    </a:t>
            </a:r>
            <a:r>
              <a:rPr lang="nl-NL" sz="2800" dirty="0" smtClean="0"/>
              <a:t>             14.400		   14.400 </a:t>
            </a:r>
            <a:endParaRPr lang="nl-N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14.7 Loonoverzicht mei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751562" y="1225689"/>
            <a:ext cx="9707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/>
              <a:t>a. Naar aanleiding van de loonstaat</a:t>
            </a:r>
          </a:p>
          <a:p>
            <a:r>
              <a:rPr lang="nl-NL" sz="2400" dirty="0" smtClean="0"/>
              <a:t>	410 Loonkosten				</a:t>
            </a:r>
            <a:r>
              <a:rPr lang="nl-NL" sz="2400" dirty="0" smtClean="0"/>
              <a:t>35.000</a:t>
            </a:r>
            <a:endParaRPr lang="nl-NL" sz="2400" dirty="0" smtClean="0"/>
          </a:p>
          <a:p>
            <a:r>
              <a:rPr lang="nl-NL" sz="2400" dirty="0" smtClean="0"/>
              <a:t>	Aan 165 Af te dragen loonheffingen			</a:t>
            </a:r>
            <a:r>
              <a:rPr lang="nl-NL" sz="2400" dirty="0" smtClean="0"/>
              <a:t>	11.000</a:t>
            </a:r>
            <a:endParaRPr lang="nl-NL" sz="2400" dirty="0" smtClean="0"/>
          </a:p>
          <a:p>
            <a:r>
              <a:rPr lang="nl-NL" sz="2400" dirty="0" smtClean="0"/>
              <a:t>	Aan </a:t>
            </a:r>
            <a:r>
              <a:rPr lang="nl-NL" sz="2400" dirty="0" smtClean="0"/>
              <a:t>160 </a:t>
            </a:r>
            <a:r>
              <a:rPr lang="nl-NL" sz="2400" dirty="0" smtClean="0"/>
              <a:t>Te betalen nettolonen				</a:t>
            </a:r>
            <a:r>
              <a:rPr lang="nl-NL" sz="2400" dirty="0" smtClean="0"/>
              <a:t>24.000</a:t>
            </a:r>
          </a:p>
          <a:p>
            <a:endParaRPr lang="nl-NL" sz="2400" dirty="0" smtClean="0"/>
          </a:p>
          <a:p>
            <a:r>
              <a:rPr lang="nl-NL" sz="2400" dirty="0" smtClean="0"/>
              <a:t>	Werkgeversdeel </a:t>
            </a:r>
            <a:r>
              <a:rPr lang="nl-NL" sz="2400" dirty="0" smtClean="0"/>
              <a:t>loonheffing</a:t>
            </a:r>
          </a:p>
          <a:p>
            <a:r>
              <a:rPr lang="nl-NL" sz="2400" dirty="0" smtClean="0"/>
              <a:t>	</a:t>
            </a:r>
            <a:r>
              <a:rPr lang="nl-NL" sz="2400" dirty="0" smtClean="0"/>
              <a:t>415 </a:t>
            </a:r>
            <a:r>
              <a:rPr lang="nl-NL" sz="2400" dirty="0" smtClean="0"/>
              <a:t>Sociale lasten				   </a:t>
            </a:r>
            <a:r>
              <a:rPr lang="nl-NL" sz="2400" dirty="0" smtClean="0"/>
              <a:t>5.000</a:t>
            </a:r>
            <a:endParaRPr lang="nl-NL" sz="2400" dirty="0" smtClean="0"/>
          </a:p>
          <a:p>
            <a:r>
              <a:rPr lang="nl-NL" sz="2400" dirty="0" smtClean="0"/>
              <a:t>	Aan </a:t>
            </a:r>
            <a:r>
              <a:rPr lang="nl-NL" sz="2400" dirty="0" smtClean="0"/>
              <a:t>165 </a:t>
            </a:r>
            <a:r>
              <a:rPr lang="nl-NL" sz="2400" dirty="0" smtClean="0"/>
              <a:t>Af te dragen loonheffingen	</a:t>
            </a:r>
            <a:r>
              <a:rPr lang="nl-NL" sz="2400" dirty="0" smtClean="0"/>
              <a:t>			5.000</a:t>
            </a:r>
          </a:p>
          <a:p>
            <a:r>
              <a:rPr lang="nl-NL" sz="2400" dirty="0" smtClean="0"/>
              <a:t>		</a:t>
            </a:r>
          </a:p>
          <a:p>
            <a:pPr marL="457200" indent="-457200">
              <a:buAutoNum type="alphaLcPeriod" startAt="2"/>
            </a:pPr>
            <a:r>
              <a:rPr lang="nl-NL" sz="2400" dirty="0" smtClean="0"/>
              <a:t>Betaling </a:t>
            </a:r>
            <a:r>
              <a:rPr lang="nl-NL" sz="2400" dirty="0" smtClean="0"/>
              <a:t>nettolonen</a:t>
            </a:r>
          </a:p>
          <a:p>
            <a:pPr marL="457200" indent="-457200"/>
            <a:r>
              <a:rPr lang="nl-NL" sz="2400" dirty="0" smtClean="0"/>
              <a:t>		160 </a:t>
            </a:r>
            <a:r>
              <a:rPr lang="nl-NL" sz="2400" dirty="0" smtClean="0"/>
              <a:t>Te betalen </a:t>
            </a:r>
            <a:r>
              <a:rPr lang="nl-NL" sz="2400" dirty="0" smtClean="0"/>
              <a:t>nettolonen</a:t>
            </a:r>
            <a:r>
              <a:rPr lang="nl-NL" sz="2400" dirty="0" smtClean="0"/>
              <a:t>		  </a:t>
            </a:r>
            <a:r>
              <a:rPr lang="nl-NL" sz="2400" dirty="0" smtClean="0"/>
              <a:t>	24.000 	</a:t>
            </a:r>
          </a:p>
          <a:p>
            <a:r>
              <a:rPr lang="nl-NL" sz="2400" dirty="0" smtClean="0"/>
              <a:t>	Aan110 </a:t>
            </a:r>
            <a:r>
              <a:rPr lang="nl-NL" sz="2400" dirty="0" smtClean="0"/>
              <a:t>Bank					   </a:t>
            </a:r>
            <a:r>
              <a:rPr lang="nl-NL" sz="2400" dirty="0" smtClean="0"/>
              <a:t>      		 24.000</a:t>
            </a:r>
          </a:p>
          <a:p>
            <a:pPr marL="457200" indent="-457200">
              <a:buAutoNum type="alphaLcPeriod" startAt="3"/>
            </a:pPr>
            <a:r>
              <a:rPr lang="nl-NL" sz="2400" dirty="0" smtClean="0"/>
              <a:t>Betaling loonheffing</a:t>
            </a:r>
          </a:p>
          <a:p>
            <a:pPr marL="457200" indent="-457200"/>
            <a:r>
              <a:rPr lang="nl-NL" sz="2400" dirty="0" smtClean="0"/>
              <a:t>		165 Af te dragen loonheffingen		    5.000</a:t>
            </a:r>
          </a:p>
          <a:p>
            <a:pPr marL="457200" indent="-457200"/>
            <a:r>
              <a:rPr lang="nl-NL" sz="2400" dirty="0" smtClean="0"/>
              <a:t>		Aan Bank							5.000</a:t>
            </a:r>
            <a:endParaRPr lang="nl-N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14.8 Kasstaat 28 mei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951978" y="1555862"/>
            <a:ext cx="101210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eriod"/>
            </a:pPr>
            <a:r>
              <a:rPr lang="nl-NL" sz="2400" dirty="0" smtClean="0"/>
              <a:t>Opmaken kas</a:t>
            </a:r>
          </a:p>
          <a:p>
            <a:r>
              <a:rPr lang="nl-NL" sz="2400" dirty="0" smtClean="0"/>
              <a:t>     100  kas                                      		</a:t>
            </a:r>
            <a:r>
              <a:rPr lang="nl-NL" sz="2400" dirty="0" smtClean="0"/>
              <a:t>2.300</a:t>
            </a:r>
            <a:endParaRPr lang="nl-NL" sz="2400" dirty="0" smtClean="0"/>
          </a:p>
          <a:p>
            <a:r>
              <a:rPr lang="nl-NL" sz="2400" dirty="0" smtClean="0"/>
              <a:t>     211 kruisposten pin en creditcard	</a:t>
            </a:r>
            <a:r>
              <a:rPr lang="nl-NL" sz="2400" dirty="0" smtClean="0"/>
              <a:t>	7.230</a:t>
            </a:r>
            <a:endParaRPr lang="nl-NL" sz="2400" dirty="0" smtClean="0"/>
          </a:p>
          <a:p>
            <a:r>
              <a:rPr lang="nl-NL" sz="2400" dirty="0" smtClean="0"/>
              <a:t>     Aan 182 </a:t>
            </a:r>
            <a:r>
              <a:rPr lang="nl-NL" sz="2400" dirty="0" smtClean="0"/>
              <a:t>Verschuldigde </a:t>
            </a:r>
            <a:r>
              <a:rPr lang="nl-NL" sz="2400" dirty="0" smtClean="0"/>
              <a:t>BTW				</a:t>
            </a:r>
            <a:r>
              <a:rPr lang="nl-NL" sz="2400" dirty="0" smtClean="0"/>
              <a:t>1.530</a:t>
            </a:r>
            <a:endParaRPr lang="nl-NL" sz="2400" dirty="0" smtClean="0"/>
          </a:p>
          <a:p>
            <a:r>
              <a:rPr lang="nl-NL" sz="2400" dirty="0" smtClean="0"/>
              <a:t>     Aan 850 Opbrengst verkopen			       </a:t>
            </a:r>
            <a:r>
              <a:rPr lang="nl-NL" sz="2400" dirty="0" smtClean="0"/>
              <a:t>	8.000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     810 Inkoopwaarde verkopen      	</a:t>
            </a:r>
            <a:r>
              <a:rPr lang="nl-NL" sz="2400" dirty="0" smtClean="0"/>
              <a:t>	6.500</a:t>
            </a:r>
            <a:endParaRPr lang="nl-NL" sz="2400" dirty="0" smtClean="0"/>
          </a:p>
          <a:p>
            <a:r>
              <a:rPr lang="nl-NL" sz="2400" dirty="0" smtClean="0"/>
              <a:t>     Aan 700 Voorraad goederen		   	       </a:t>
            </a:r>
            <a:r>
              <a:rPr lang="nl-NL" sz="2400" dirty="0" smtClean="0"/>
              <a:t>	6.500</a:t>
            </a:r>
            <a:endParaRPr lang="nl-NL" sz="2400" dirty="0" smtClean="0"/>
          </a:p>
          <a:p>
            <a:r>
              <a:rPr lang="nl-NL" sz="2400" dirty="0" smtClean="0"/>
              <a:t>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196</TotalTime>
  <Words>186</Words>
  <Application>Microsoft Office PowerPoint</Application>
  <PresentationFormat>Aangepast</PresentationFormat>
  <Paragraphs>162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Kantoorthema</vt:lpstr>
      <vt:lpstr>14 Bijzondere inkoop en verkoopboekingen</vt:lpstr>
      <vt:lpstr>14.1 Inkoopcreditnota Mark Peters</vt:lpstr>
      <vt:lpstr>14.2 Verkoopcreditnota mevrouw Verstraten</vt:lpstr>
      <vt:lpstr>14.3 Mevrouw de Boer</vt:lpstr>
      <vt:lpstr>14.4 Leasekosten bedrijfsauto Achteraf</vt:lpstr>
      <vt:lpstr>14.5 Betaling internetkosten vooraf</vt:lpstr>
      <vt:lpstr>14.6 Ontvangen goederen magazijn</vt:lpstr>
      <vt:lpstr>14.7 Loonoverzicht mei</vt:lpstr>
      <vt:lpstr>14.8 Kasstaat 28 mei</vt:lpstr>
      <vt:lpstr>14.9 Aanschaf LAptop</vt:lpstr>
      <vt:lpstr>14.10 Factuur ivm verzonden goederen</vt:lpstr>
      <vt:lpstr>14.11 Privé goederen onttrekking</vt:lpstr>
      <vt:lpstr>14.12 Voorraadverschil</vt:lpstr>
      <vt:lpstr>14.13 Aanschaf en afschrijving </vt:lpstr>
      <vt:lpstr>14.14 Reparatie door loodgieter</vt:lpstr>
      <vt:lpstr>14.15 Kastekort</vt:lpstr>
      <vt:lpstr>14.16 Maandelijkse afschrijving</vt:lpstr>
    </vt:vector>
  </TitlesOfParts>
  <Company>ROC van Twente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Bijzondere inkoop en verkoopboekingen</dc:title>
  <dc:creator>Jan Willem Heuten</dc:creator>
  <cp:lastModifiedBy>janwillem</cp:lastModifiedBy>
  <cp:revision>23</cp:revision>
  <dcterms:created xsi:type="dcterms:W3CDTF">2015-11-30T11:00:36Z</dcterms:created>
  <dcterms:modified xsi:type="dcterms:W3CDTF">2015-12-01T11:20:16Z</dcterms:modified>
</cp:coreProperties>
</file>